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media1.mp3" ContentType="audio/mp3"/>
  <Override PartName="/ppt/media/media11.mp3" ContentType="audio/mp3"/>
  <Override PartName="/ppt/media/media14.mp3" ContentType="audio/mp3"/>
  <Override PartName="/ppt/media/media18.mp3" ContentType="audio/mp3"/>
  <Override PartName="/ppt/media/media21.mp3" ContentType="audio/mp3"/>
  <Override PartName="/ppt/media/media24.mp3" ContentType="audio/mp3"/>
  <Override PartName="/ppt/media/media27.mp3" ContentType="audio/mp3"/>
  <Override PartName="/ppt/media/media29.mp3" ContentType="audio/mp3"/>
  <Override PartName="/ppt/media/media31.mp3" ContentType="audio/mp3"/>
  <Override PartName="/ppt/media/media4.mp3" ContentType="audio/mp3"/>
  <Override PartName="/ppt/media/media7.mp3" ContentType="audio/mp3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ck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to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mo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ve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th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e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sli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de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</a:t>
            </a:r>
            <a:r>
              <a:rPr b="0" lang="en-US" sz="2000" spc="-1" strike="noStrike">
                <a:latin typeface="Arial"/>
              </a:rPr>
              <a:t>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BBA43C72-4420-4578-8E8C-12FB1AA7D318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Thank you. Today I'll ask a question that sits underneath nearly every modern generative robot policy: where should action generation actually begin? [15s]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569D8B50-8142-47F0-8FB9-57D1A5EF07DA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Visuomotor policies are powerful — diffusion and flow models capture rich action distributions from demos — but they almost all begin from an observation-independent standard Gaussian, N(0,I), panel (a): a source with no information about the current state or task. A recent line — A2A, VITA, BridgePolicy — derives the source from observations, panel (b), but treats it as a fixed point, leaving its uncertainty unmodeled. So the question of this talk: where should generation begin? Our answer is panel (c) — make the source learnable and stochastic. [60s]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049E329-A5AE-4CBE-8566-10BB8764FF0B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Here is the whole method on one slide. The observation is encoded into a visual feature z_vis and a proprioceptive feature z_s. A lightweight MLP prior g_phi reads the proprioceptive state ALONE and predicts a diagonal Gaussian — mean and state-adaptive variance. We draw the source z0 from it by reparameterization, then the unchanged flow generator transports z0 to the action chunk under the full vision-plus-state conditioning. This creates a division of labor: the prior places the source in a proprioceptively plausible region, the generator refines toward the expert action. Training is joint, three terms: L_flow (its gradient also flows into the prior), L_NLL on the source density, and L_align, a CLIP-style source-to-action contrastive loss. [2 min]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9080C6D-3A87-4841-B987-2DFB230E428A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On the 15 RoboTwin tasks, LeaP ranks first and beats all four baselines by 6.5 to 25.5 points. I'll let you read the relative ordering off the bars; the most telling gap is the 25.5 points over NoPrior — that baseline shares our exact encoder, generator, and flow pipeline, differing ONLY in using N(0,I). So the gain is the learnable source itself. The montage on the right auto-plays all 15 tasks. [90s]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2DDF8ED-945F-4BE7-9013-F2CCC8F149CA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A dedicated efficiency slide, matching the paper. Panel (a) plots parameters against 15-task success — LeaP sits top-left, the smallest model with the highest success; the prior head adds only 0.21M parameters, about 1.6% overhead, while A2A and VITA use 28% more and the Transformer/UNet baselines 6 to 20 times more. Panel (b) is convergence on open_laptop — LeaP reaches 91% within 1000 epochs, already above the baselines' final 3000-epoch numbers, and stays stable near 90%, while VITA and BridgePolicy fluctuate. So the source distribution is a low-overhead lever that also trains faster and more stably. [60s]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8FD7CF3-66A6-4ED7-9F7E-681E63D41313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It carries to hardware. The three Franka Research 3 tasks are Pick Cube, Close Box, and Pick &amp; Place Sandbags — picking, articulated manipulation, and a deformable object. Read the ordering off the bars: LeaP leads by 11.7, 23.3, and 33.3 points, and the architecture-matched NoPrior stays last, as in sim. The evaluation itself is 20 rollouts per task, three seeds, with randomized object positions; the grid just shows three example rollouts per task, picked to illustrate, auto-playing on a loop. [90s]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B123793-433F-49E9-A1CF-E8110367CC7F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Now the core. First ablation: what should parameterize the prior? Conditioning on proprioceptive STATE alone gives 85.3%, and every variant that feeds vision into the prior — FiLM, MLP, cross-attention fusion, or vision only — is 15 to 26 points worse. The PCA banner across the bottom explains why: for a single target action (the star), the state-only prior places its 200 source samples right on the target with a tight spread, while the vision-based variants shift that mass away. So vision belongs in the generator's conditioning, not in the source. [90s]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253FE33-7E81-4E96-8C54-008EEE5FFB91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Second ablation: how should the prior be parameterized? Among seven choices the NLL-trained diagonal Gaussian wins at 85.3%. Two lessons. More expressive priors — a full covariance, a Gaussian mixture — do NOT help. And removing the learned variance hurts: mu-plus-fixed-sigma falls 15.3 points below only-mu. So the lever is specifically a variance that adapts to the current state, not capacity or mere stochasticity. The PCA banner matches: LeaP sits on the target with a calibrated spread, while fixed-variance or over-parameterized variants either spread too broadly or shift mass off-target. [90s]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05950B3-EE96-4312-9B40-66D3BBA49D33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50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Two ablations on one slide. Supervision, left: each loss is necessary — removing L_align or L_NLL each costs about 11 points, removing both drops to 59.7, and executing the prior's mean directly gives 0%. The PCA banner shows the roles: L_NLL sets WHERE the source sits — drop it and it collapses to a point far away; L_align sets how TIGHTLY it concentrates — drop it and the cloud broadens; L_flow does the transport. Generality, right (the fourth ablation): attach the same prior to a different generator and you still gain — plus 37.6 on flow matching, plus 8 on a diffusion bridge. The bridge is already mean-aligned, so that plus-8 isolates the variance contribution specifically. [2 min]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1D14DD9-9521-4AAE-99AD-F70437710D6D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To conclude — and this is the paper's conclusion almost verbatim. We presented LeaP, a learnable source-prior module: it models the starting point of action generation as a learnable distribution, a proprioception-conditioned diagonal Gaussian over the action chunk, giving a calibrated, stochastic source before generative refinement, while leaving the generator architecture and inference solver unchanged. Across simulation and real-world manipulation, LeaP improves over prior methods and transfers across both flow-matching and diffusion-bridge generators — so source-distribution design complements generator dynamics rather than replacing them. WHERE action generation begins is a reusable design axis: a lightweight learnable source is an effective lever without redesigning the generator. Limitations: the diagonal Gaussian doesn't model cross-dimension correlations — a full covariance gave no gain — and we only tested tabletop manipulation; VLA and world-action models and dexterous hands remain untested. [45s]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8A5A0A4-D50D-439E-A0E4-CFA2F87A6C15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16000" indent="-216000">
              <a:lnSpc>
                <a:spcPct val="100000"/>
              </a:lnSpc>
              <a:buNone/>
            </a:pPr>
            <a:r>
              <a:rPr b="0" lang="en-US" sz="2000" spc="-1" strike="noStrike">
                <a:latin typeface="Arial"/>
              </a:rPr>
              <a:t>To wrap up — the source distribution is an independent, reusable lever for generative robot policies. Happy to take questions. [15s]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B15E672-ADC1-4628-918A-69A16AFD808F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3093CD9-AF9B-46BF-885A-6FA0A8AD9A3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0DEED25-60A3-4DB4-8AFC-EA782F69259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62BDC54-92A8-4A83-BDDE-1757C9D51DE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8A774BD-B11E-427D-9FB1-B7A4AE50F5D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90DDDB-0D0A-404B-B0E6-7F26D9F089B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E7E726-5584-439B-AAA0-EA711388A4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DBB480B-64DA-4A63-9F84-CF37A3BEBF9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B58F8CE-559F-4762-9510-92487A71528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7A59A37-199F-4783-84DF-8C512C6462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FA43928-F520-4ABA-A89C-147AD26D5BD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B57D949-33CA-4BE0-9FEC-DEE9200D0FA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0ABF620-CF76-4A93-9356-607BF29B71F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 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4C8ED36-17F5-41C0-93FB-AFBC2A10E1B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4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Click to edit the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title text format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audio" Target="../media/media1.mp3"/><Relationship Id="rId2" Type="http://schemas.microsoft.com/office/2007/relationships/media" Target="../media/media1.mp3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audio" Target="../media/media4.mp3"/><Relationship Id="rId3" Type="http://schemas.microsoft.com/office/2007/relationships/media" Target="../media/media4.mp3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audio" Target="../media/media7.mp3"/><Relationship Id="rId3" Type="http://schemas.microsoft.com/office/2007/relationships/media" Target="../media/media7.mp3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video" Target="../media/media9.mp4"/><Relationship Id="rId2" Type="http://schemas.microsoft.com/office/2007/relationships/media" Target="../media/media9.mp4"/><Relationship Id="rId3" Type="http://schemas.openxmlformats.org/officeDocument/2006/relationships/image" Target="../media/image10.png"/><Relationship Id="rId4" Type="http://schemas.openxmlformats.org/officeDocument/2006/relationships/audio" Target="../media/media11.mp3"/><Relationship Id="rId5" Type="http://schemas.microsoft.com/office/2007/relationships/media" Target="../media/media11.mp3"/><Relationship Id="rId6" Type="http://schemas.openxmlformats.org/officeDocument/2006/relationships/image" Target="../media/image1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audio" Target="../media/media14.mp3"/><Relationship Id="rId3" Type="http://schemas.microsoft.com/office/2007/relationships/media" Target="../media/media14.mp3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video" Target="../media/media16.mp4"/><Relationship Id="rId2" Type="http://schemas.microsoft.com/office/2007/relationships/media" Target="../media/media16.mp4"/><Relationship Id="rId3" Type="http://schemas.openxmlformats.org/officeDocument/2006/relationships/image" Target="../media/image17.png"/><Relationship Id="rId4" Type="http://schemas.openxmlformats.org/officeDocument/2006/relationships/audio" Target="../media/media18.mp3"/><Relationship Id="rId5" Type="http://schemas.microsoft.com/office/2007/relationships/media" Target="../media/media18.mp3"/><Relationship Id="rId6" Type="http://schemas.openxmlformats.org/officeDocument/2006/relationships/image" Target="../media/image19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audio" Target="../media/media21.mp3"/><Relationship Id="rId3" Type="http://schemas.microsoft.com/office/2007/relationships/media" Target="../media/media21.mp3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audio" Target="../media/media24.mp3"/><Relationship Id="rId3" Type="http://schemas.microsoft.com/office/2007/relationships/media" Target="../media/media24.mp3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audio" Target="../media/media27.mp3"/><Relationship Id="rId3" Type="http://schemas.microsoft.com/office/2007/relationships/media" Target="../media/media27.mp3"/><Relationship Id="rId4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audio" Target="../media/media29.mp3"/><Relationship Id="rId2" Type="http://schemas.microsoft.com/office/2007/relationships/media" Target="../media/media29.mp3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audio" Target="../media/media31.mp3"/><Relationship Id="rId2" Type="http://schemas.microsoft.com/office/2007/relationships/media" Target="../media/media31.mp3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"/>
          <p:cNvSpPr/>
          <p:nvPr/>
        </p:nvSpPr>
        <p:spPr>
          <a:xfrm>
            <a:off x="0" y="2331720"/>
            <a:ext cx="1219140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p/>
        </p:txBody>
      </p:sp>
      <p:sp>
        <p:nvSpPr>
          <p:cNvPr id="48" name="TextBox 2"/>
          <p:cNvSpPr/>
          <p:nvPr/>
        </p:nvSpPr>
        <p:spPr>
          <a:xfrm>
            <a:off x="914400" y="2514600"/>
            <a:ext cx="10359720" cy="11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1001"/>
              </a:spcAft>
              <a:buNone/>
            </a:pPr>
            <a:r>
              <a:rPr b="1" lang="en-US" sz="4000" spc="-1" strike="noStrike">
                <a:solidFill>
                  <a:srgbClr val="0f3d3a"/>
                </a:solidFill>
                <a:latin typeface="Arial"/>
              </a:rPr>
              <a:t>Where Should Action Generation Begin?</a:t>
            </a:r>
            <a:endParaRPr b="0" lang="en-US" sz="4000" spc="-1" strike="noStrike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2400" spc="-1" strike="noStrike">
                <a:solidFill>
                  <a:srgbClr val="0f766e"/>
                </a:solidFill>
                <a:latin typeface="Arial"/>
              </a:rPr>
              <a:t>A Learnable Source Prior for Generative Robot Policies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49" name="TextBox 3"/>
          <p:cNvSpPr/>
          <p:nvPr/>
        </p:nvSpPr>
        <p:spPr>
          <a:xfrm>
            <a:off x="914400" y="4023360"/>
            <a:ext cx="10359720" cy="228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300"/>
              </a:spcAft>
              <a:buNone/>
            </a:pPr>
            <a:r>
              <a:rPr sz="1800">
                <a:solidFill>
                  <a:srgbClr val="43545C"/>
                </a:solidFill>
                <a:latin typeface="Arial"/>
              </a:rPr>
              <a:t>Meipo Dai¹*   Qiyuan Zhuang¹*   He-Yang Xu¹*   Ying-Jie Shuai¹</a:t>
            </a:r>
            <a:endParaRPr b="0" lang="en-US" sz="1700" spc="-1" strike="noStrike">
              <a:latin typeface="Arial"/>
            </a:endParaRPr>
          </a:p>
          <a:p>
            <a:pPr algn="ctr">
              <a:spcAft>
                <a:spcPts val="600"/>
              </a:spcAft>
            </a:pPr>
            <a:r>
              <a:rPr sz="1800">
                <a:solidFill>
                  <a:srgbClr val="43545C"/>
                </a:solidFill>
                <a:latin typeface="Arial"/>
              </a:rPr>
              <a:t>Yijun Wang¹   Qi Dou²   Xiu-Shen Wei¹†</a:t>
            </a:r>
          </a:p>
          <a:p>
            <a:pPr algn="ctr">
              <a:spcAft>
                <a:spcPts val="300"/>
              </a:spcAft>
            </a:pPr>
            <a:r>
              <a:rPr sz="1500">
                <a:solidFill>
                  <a:srgbClr val="43545C"/>
                </a:solidFill>
                <a:latin typeface="Arial"/>
              </a:rPr>
              <a:t>¹ Southeast University</a:t>
            </a:r>
          </a:p>
          <a:p>
            <a:pPr algn="ctr">
              <a:spcAft>
                <a:spcPts val="600"/>
              </a:spcAft>
            </a:pPr>
            <a:r>
              <a:rPr sz="1500">
                <a:solidFill>
                  <a:srgbClr val="43545C"/>
                </a:solidFill>
                <a:latin typeface="Arial"/>
              </a:rPr>
              <a:t>² The Chinese University of Hong Kong</a:t>
            </a:r>
          </a:p>
          <a:p>
            <a:pPr algn="ctr">
              <a:spcAft>
                <a:spcPts val="300"/>
              </a:spcAft>
            </a:pPr>
            <a:r>
              <a:rPr sz="1100">
                <a:solidFill>
                  <a:srgbClr val="788895"/>
                </a:solidFill>
                <a:latin typeface="Arial"/>
              </a:rPr>
              <a:t>* Equal contribution.   † Corresponding author.</a:t>
            </a:r>
          </a:p>
          <a:p>
            <a:pPr algn="ctr">
              <a:spcAft>
                <a:spcPts val="300"/>
              </a:spcAft>
            </a:pPr>
            <a:r>
              <a:rPr sz="1200">
                <a:solidFill>
                  <a:srgbClr val="788895"/>
                </a:solidFill>
                <a:latin typeface="Arial"/>
              </a:rPr>
              <a:t>10th Conference on Robot Learning (CoRL 2026)</a:t>
            </a:r>
          </a:p>
        </p:txBody>
      </p:sp>
      <p:pic>
        <p:nvPicPr>
          <p:cNvPr id="50" name="" descr="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11000"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indefinite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1"/>
          <p:cNvSpPr/>
          <p:nvPr/>
        </p:nvSpPr>
        <p:spPr>
          <a:xfrm>
            <a:off x="548640" y="38412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Where should action generation begin?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52" name="Rectangle 2"/>
          <p:cNvSpPr/>
          <p:nvPr/>
        </p:nvSpPr>
        <p:spPr>
          <a:xfrm>
            <a:off x="585360" y="10972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TextBox 3"/>
          <p:cNvSpPr/>
          <p:nvPr/>
        </p:nvSpPr>
        <p:spPr>
          <a:xfrm>
            <a:off x="731520" y="1371600"/>
            <a:ext cx="10881000" cy="129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901"/>
              </a:spcAft>
              <a:buNone/>
            </a:pPr>
            <a:r>
              <a:rPr b="1" lang="en-US" sz="1600" spc="-1" strike="noStrike">
                <a:solidFill>
                  <a:srgbClr val="0f3d3a"/>
                </a:solidFill>
                <a:latin typeface="Arial"/>
              </a:rPr>
              <a:t>—  </a:t>
            </a:r>
            <a:r>
              <a:rPr b="1" lang="en-US" sz="1600" spc="-1" strike="noStrike">
                <a:solidFill>
                  <a:srgbClr val="0f3d3a"/>
                </a:solidFill>
                <a:latin typeface="Arial"/>
              </a:rPr>
              <a:t>Generative policies (diffusion, flow-matching) model rich, multimodal actions from demonstrations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901"/>
              </a:spcAft>
              <a:buNone/>
            </a:pPr>
            <a:r>
              <a:rPr b="0" lang="en-US" sz="1600" spc="-1" strike="noStrike">
                <a:solidFill>
                  <a:srgbClr val="1e293b"/>
                </a:solidFill>
                <a:latin typeface="Arial"/>
              </a:rPr>
              <a:t>—  </a:t>
            </a:r>
            <a:r>
              <a:rPr b="0" lang="en-US" sz="1600" spc="-1" strike="noStrike">
                <a:solidFill>
                  <a:srgbClr val="1e293b"/>
                </a:solidFill>
                <a:latin typeface="Arial"/>
              </a:rPr>
              <a:t>Yet nearly all begin from an observation-independent  N(0, I)  — no information about observation or task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901"/>
              </a:spcAft>
              <a:buNone/>
            </a:pPr>
            <a:r>
              <a:rPr b="0" lang="en-US" sz="1600" spc="-1" strike="noStrike">
                <a:solidFill>
                  <a:srgbClr val="1e293b"/>
                </a:solidFill>
                <a:latin typeface="Arial"/>
              </a:rPr>
              <a:t>—  </a:t>
            </a:r>
            <a:r>
              <a:rPr b="0" lang="en-US" sz="1600" spc="-1" strike="noStrike">
                <a:solidFill>
                  <a:srgbClr val="1e293b"/>
                </a:solidFill>
                <a:latin typeface="Arial"/>
              </a:rPr>
              <a:t>Recent work (A2A, VITA, BridgePolicy) derives the source from observations, but as a fixed point — ignoring its uncertainty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54" name="Picture 4" descr="fig1_hi.png"/>
          <p:cNvPicPr/>
          <p:nvPr/>
        </p:nvPicPr>
        <p:blipFill>
          <a:blip r:embed="rId1"/>
          <a:stretch/>
        </p:blipFill>
        <p:spPr>
          <a:xfrm>
            <a:off x="3101400" y="3246120"/>
            <a:ext cx="5958360" cy="2742840"/>
          </a:xfrm>
          <a:prstGeom prst="rect">
            <a:avLst/>
          </a:prstGeom>
          <a:ln w="0">
            <a:noFill/>
          </a:ln>
        </p:spPr>
      </p:pic>
      <p:sp>
        <p:nvSpPr>
          <p:cNvPr id="55" name="TextBox 5"/>
          <p:cNvSpPr/>
          <p:nvPr/>
        </p:nvSpPr>
        <p:spPr>
          <a:xfrm>
            <a:off x="640080" y="6144840"/>
            <a:ext cx="10881000" cy="28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(a) vanilla  N(0, I)        (b) deterministic, observation-derived        (c) LeaP — learnable, stochastic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56" name="TextBox 6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2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57" name="TextBox 7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58" name="" descr="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33000">
    <p:fade/>
  </p:transition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indefinite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1"/>
          <p:cNvSpPr/>
          <p:nvPr/>
        </p:nvSpPr>
        <p:spPr>
          <a:xfrm>
            <a:off x="567000" y="311040"/>
            <a:ext cx="100580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METHOD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60" name="TextBox 2"/>
          <p:cNvSpPr/>
          <p:nvPr/>
        </p:nvSpPr>
        <p:spPr>
          <a:xfrm>
            <a:off x="548640" y="60336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LeaP: a learnable source prior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61" name="Rectangle 3"/>
          <p:cNvSpPr/>
          <p:nvPr/>
        </p:nvSpPr>
        <p:spPr>
          <a:xfrm>
            <a:off x="585360" y="13168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2" name="TextBox 4"/>
          <p:cNvSpPr/>
          <p:nvPr/>
        </p:nvSpPr>
        <p:spPr>
          <a:xfrm>
            <a:off x="640080" y="1371600"/>
            <a:ext cx="10881000" cy="60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700" spc="-1" strike="noStrike">
                <a:solidFill>
                  <a:srgbClr val="1e293b"/>
                </a:solidFill>
                <a:latin typeface="Arial"/>
              </a:rPr>
              <a:t>Replace  N(0, I)  with a proprioception-conditioned, learnable diagonal Gaussian — learn the mean  μ  and a state-adaptive variance  σ². Plug-and-play: the generator and solver are unchanged.</a:t>
            </a:r>
            <a:endParaRPr b="0" lang="en-US" sz="1700" spc="-1" strike="noStrike">
              <a:latin typeface="Arial"/>
            </a:endParaRPr>
          </a:p>
        </p:txBody>
      </p:sp>
      <p:pic>
        <p:nvPicPr>
          <p:cNvPr id="63" name="Picture 5" descr="fig2_hi.png"/>
          <p:cNvPicPr/>
          <p:nvPr/>
        </p:nvPicPr>
        <p:blipFill>
          <a:blip r:embed="rId1"/>
          <a:stretch/>
        </p:blipFill>
        <p:spPr>
          <a:xfrm>
            <a:off x="1278000" y="2286000"/>
            <a:ext cx="9604800" cy="2788560"/>
          </a:xfrm>
          <a:prstGeom prst="rect">
            <a:avLst/>
          </a:prstGeom>
          <a:ln w="0">
            <a:noFill/>
          </a:ln>
        </p:spPr>
      </p:pic>
      <p:sp>
        <p:nvSpPr>
          <p:cNvPr id="64" name="Rounded Rectangle 6"/>
          <p:cNvSpPr/>
          <p:nvPr/>
        </p:nvSpPr>
        <p:spPr>
          <a:xfrm>
            <a:off x="1417320" y="5440680"/>
            <a:ext cx="9326520" cy="868320"/>
          </a:xfrm>
          <a:prstGeom prst="roundRect">
            <a:avLst>
              <a:gd name="adj" fmla="val 20000"/>
            </a:avLst>
          </a:prstGeom>
          <a:solidFill>
            <a:srgbClr val="f1f5f4"/>
          </a:solidFill>
          <a:ln w="15875">
            <a:solidFill>
              <a:srgbClr val="0f766e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1900" spc="-1" strike="noStrike">
                <a:solidFill>
                  <a:srgbClr val="0f3d3a"/>
                </a:solidFill>
                <a:latin typeface="Arial"/>
              </a:rPr>
              <a:t>Trained end-to-end:   L  =  L_flow  +  β · L_NLL  +  α · L_align</a:t>
            </a:r>
            <a:endParaRPr b="0" lang="en-US" sz="19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00"/>
              </a:spcBef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flow regression (backprops into the prior)  ·  source density (NLL)  ·  CLIP-style source ↔ action alignment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65" name="TextBox 7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3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66" name="TextBox 8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67" name="" descr="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30000">
    <p:fade/>
  </p:transition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indefinite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1"/>
          <p:cNvSpPr/>
          <p:nvPr/>
        </p:nvSpPr>
        <p:spPr>
          <a:xfrm>
            <a:off x="567000" y="311040"/>
            <a:ext cx="100580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RESULTS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69" name="TextBox 2"/>
          <p:cNvSpPr/>
          <p:nvPr/>
        </p:nvSpPr>
        <p:spPr>
          <a:xfrm>
            <a:off x="548640" y="60336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Simulation — 15 RoboTwin tasks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585360" y="13168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TextBox 4"/>
          <p:cNvSpPr/>
          <p:nvPr/>
        </p:nvSpPr>
        <p:spPr>
          <a:xfrm>
            <a:off x="567000" y="1954800"/>
            <a:ext cx="187416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0f3d3a"/>
                </a:solidFill>
                <a:latin typeface="Arial"/>
              </a:rPr>
              <a:t>LeaP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72" name="Rounded Rectangle 5"/>
          <p:cNvSpPr/>
          <p:nvPr/>
        </p:nvSpPr>
        <p:spPr>
          <a:xfrm>
            <a:off x="2551320" y="1937880"/>
            <a:ext cx="1305360" cy="347040"/>
          </a:xfrm>
          <a:prstGeom prst="roundRec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3" name="TextBox 6"/>
          <p:cNvSpPr/>
          <p:nvPr/>
        </p:nvSpPr>
        <p:spPr>
          <a:xfrm>
            <a:off x="3911760" y="1954800"/>
            <a:ext cx="114264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0f766e"/>
                </a:solidFill>
                <a:latin typeface="Arial"/>
              </a:rPr>
              <a:t>81.6</a:t>
            </a:r>
            <a:r>
              <a:rPr b="0" lang="en-US" sz="1200" spc="-1" strike="noStrike">
                <a:solidFill>
                  <a:srgbClr val="64748b"/>
                </a:solidFill>
                <a:latin typeface="Arial"/>
              </a:rPr>
              <a:t> ±0.4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4" name="TextBox 7"/>
          <p:cNvSpPr/>
          <p:nvPr/>
        </p:nvSpPr>
        <p:spPr>
          <a:xfrm>
            <a:off x="567000" y="2485080"/>
            <a:ext cx="187416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VITA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75" name="Rounded Rectangle 8"/>
          <p:cNvSpPr/>
          <p:nvPr/>
        </p:nvSpPr>
        <p:spPr>
          <a:xfrm>
            <a:off x="2551320" y="2468160"/>
            <a:ext cx="1201320" cy="34704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6" name="TextBox 9"/>
          <p:cNvSpPr/>
          <p:nvPr/>
        </p:nvSpPr>
        <p:spPr>
          <a:xfrm>
            <a:off x="3807720" y="2485080"/>
            <a:ext cx="114264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75.1</a:t>
            </a:r>
            <a:r>
              <a:rPr b="0" lang="en-US" sz="1200" spc="-1" strike="noStrike">
                <a:solidFill>
                  <a:srgbClr val="64748b"/>
                </a:solidFill>
                <a:latin typeface="Arial"/>
              </a:rPr>
              <a:t> ±0.9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7" name="TextBox 10"/>
          <p:cNvSpPr/>
          <p:nvPr/>
        </p:nvSpPr>
        <p:spPr>
          <a:xfrm>
            <a:off x="567000" y="3015720"/>
            <a:ext cx="187416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A2A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78" name="Rounded Rectangle 11"/>
          <p:cNvSpPr/>
          <p:nvPr/>
        </p:nvSpPr>
        <p:spPr>
          <a:xfrm>
            <a:off x="2551320" y="2998800"/>
            <a:ext cx="1180440" cy="34704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9" name="TextBox 12"/>
          <p:cNvSpPr/>
          <p:nvPr/>
        </p:nvSpPr>
        <p:spPr>
          <a:xfrm>
            <a:off x="3786840" y="3015720"/>
            <a:ext cx="114264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73.8</a:t>
            </a:r>
            <a:r>
              <a:rPr b="0" lang="en-US" sz="1200" spc="-1" strike="noStrike">
                <a:solidFill>
                  <a:srgbClr val="64748b"/>
                </a:solidFill>
                <a:latin typeface="Arial"/>
              </a:rPr>
              <a:t> ±2.2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80" name="TextBox 13"/>
          <p:cNvSpPr/>
          <p:nvPr/>
        </p:nvSpPr>
        <p:spPr>
          <a:xfrm>
            <a:off x="567000" y="3546000"/>
            <a:ext cx="187416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BridgePolicy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81" name="Rounded Rectangle 14"/>
          <p:cNvSpPr/>
          <p:nvPr/>
        </p:nvSpPr>
        <p:spPr>
          <a:xfrm>
            <a:off x="2551320" y="3529080"/>
            <a:ext cx="972720" cy="34704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2" name="TextBox 15"/>
          <p:cNvSpPr/>
          <p:nvPr/>
        </p:nvSpPr>
        <p:spPr>
          <a:xfrm>
            <a:off x="3579120" y="3546000"/>
            <a:ext cx="114264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60.8</a:t>
            </a:r>
            <a:r>
              <a:rPr b="0" lang="en-US" sz="1200" spc="-1" strike="noStrike">
                <a:solidFill>
                  <a:srgbClr val="64748b"/>
                </a:solidFill>
                <a:latin typeface="Arial"/>
              </a:rPr>
              <a:t> ±1.4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83" name="TextBox 16"/>
          <p:cNvSpPr/>
          <p:nvPr/>
        </p:nvSpPr>
        <p:spPr>
          <a:xfrm>
            <a:off x="567000" y="4076280"/>
            <a:ext cx="187416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NoPrior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84" name="Rounded Rectangle 17"/>
          <p:cNvSpPr/>
          <p:nvPr/>
        </p:nvSpPr>
        <p:spPr>
          <a:xfrm>
            <a:off x="2551320" y="4059360"/>
            <a:ext cx="897480" cy="34704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5" name="TextBox 18"/>
          <p:cNvSpPr/>
          <p:nvPr/>
        </p:nvSpPr>
        <p:spPr>
          <a:xfrm>
            <a:off x="3503880" y="4076280"/>
            <a:ext cx="114264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56.1</a:t>
            </a:r>
            <a:r>
              <a:rPr b="0" lang="en-US" sz="1200" spc="-1" strike="noStrike">
                <a:solidFill>
                  <a:srgbClr val="64748b"/>
                </a:solidFill>
                <a:latin typeface="Arial"/>
              </a:rPr>
              <a:t> ±2.5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86" name="TextBox 19"/>
          <p:cNvSpPr/>
          <p:nvPr/>
        </p:nvSpPr>
        <p:spPr>
          <a:xfrm>
            <a:off x="567000" y="4526280"/>
            <a:ext cx="4617360" cy="28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mean ± std over 3 seeds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87" name="TextBox 20"/>
          <p:cNvSpPr/>
          <p:nvPr/>
        </p:nvSpPr>
        <p:spPr>
          <a:xfrm>
            <a:off x="567000" y="4937760"/>
            <a:ext cx="4297320" cy="77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400"/>
              </a:spcAft>
              <a:buNone/>
            </a:pPr>
            <a:r>
              <a:rPr b="1" lang="en-US" sz="1600" spc="-1" strike="noStrike">
                <a:solidFill>
                  <a:srgbClr val="0f3d3a"/>
                </a:solidFill>
                <a:latin typeface="Arial"/>
              </a:rPr>
              <a:t>+6.5 to +25.5 pp over four baselines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+25.5 vs NoPrior — same pipeline, only the source differs · also the lowest variance (±0.4)</a:t>
            </a:r>
            <a:endParaRPr b="0" lang="en-US" sz="1300" spc="-1" strike="noStrike">
              <a:latin typeface="Arial"/>
            </a:endParaRPr>
          </a:p>
        </p:txBody>
      </p:sp>
      <p:pic>
        <p:nvPicPr>
          <p:cNvPr id="88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029200" y="2249280"/>
            <a:ext cx="6720480" cy="3044520"/>
          </a:xfrm>
          <a:prstGeom prst="rect">
            <a:avLst/>
          </a:prstGeom>
          <a:ln w="0">
            <a:noFill/>
          </a:ln>
        </p:spPr>
      </p:pic>
      <p:sp>
        <p:nvSpPr>
          <p:cNvPr id="89" name="TextBox 22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4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90" name="TextBox 23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91" name="" descr="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27000">
    <p:fade/>
  </p:transition>
  <p:timing>
    <p:tnLst>
      <p:par>
        <p:cTn id="19" dur="indefinite" restart="never" nodeType="tmRoot">
          <p:childTnLst>
            <p:seq>
              <p:cTn id="20" dur="indefinite" nodeType="mainSeq"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indefinite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nodeType="with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indefinite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1"/>
          <p:cNvSpPr/>
          <p:nvPr/>
        </p:nvSpPr>
        <p:spPr>
          <a:xfrm>
            <a:off x="567000" y="311040"/>
            <a:ext cx="100580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RESULTS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93" name="TextBox 2"/>
          <p:cNvSpPr/>
          <p:nvPr/>
        </p:nvSpPr>
        <p:spPr>
          <a:xfrm>
            <a:off x="548640" y="60336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Efficient: small, fast, stable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94" name="Rectangle 3"/>
          <p:cNvSpPr/>
          <p:nvPr/>
        </p:nvSpPr>
        <p:spPr>
          <a:xfrm>
            <a:off x="585360" y="13168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95" name="Picture 4" descr="fig_eff_hi.png"/>
          <p:cNvPicPr/>
          <p:nvPr/>
        </p:nvPicPr>
        <p:blipFill>
          <a:blip r:embed="rId1"/>
          <a:stretch/>
        </p:blipFill>
        <p:spPr>
          <a:xfrm>
            <a:off x="1956240" y="1508760"/>
            <a:ext cx="8248680" cy="3840120"/>
          </a:xfrm>
          <a:prstGeom prst="rect">
            <a:avLst/>
          </a:prstGeom>
          <a:ln w="0">
            <a:noFill/>
          </a:ln>
        </p:spPr>
      </p:pic>
      <p:sp>
        <p:nvSpPr>
          <p:cNvPr id="96" name="TextBox 5"/>
          <p:cNvSpPr/>
          <p:nvPr/>
        </p:nvSpPr>
        <p:spPr>
          <a:xfrm>
            <a:off x="1371600" y="5486400"/>
            <a:ext cx="10058040" cy="88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550" spc="-1" strike="noStrike">
                <a:solidFill>
                  <a:srgbClr val="0f3d3a"/>
                </a:solidFill>
                <a:latin typeface="Arial"/>
              </a:rPr>
              <a:t>(a) Fewer parameters, higher success</a:t>
            </a:r>
            <a:r>
              <a:rPr b="0" lang="en-US" sz="1550" spc="-1" strike="noStrike">
                <a:solidFill>
                  <a:srgbClr val="1e293b"/>
                </a:solidFill>
                <a:latin typeface="Arial"/>
              </a:rPr>
              <a:t> — 13.2M total; the prior head adds just 0.21M (+1.6%)</a:t>
            </a:r>
            <a:endParaRPr b="0" lang="en-US" sz="155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  <a:buNone/>
            </a:pPr>
            <a:r>
              <a:rPr b="1" lang="en-US" sz="1550" spc="-1" strike="noStrike">
                <a:solidFill>
                  <a:srgbClr val="0f3d3a"/>
                </a:solidFill>
                <a:latin typeface="Arial"/>
              </a:rPr>
              <a:t>(b) Faster, more stable convergence</a:t>
            </a:r>
            <a:r>
              <a:rPr b="0" lang="en-US" sz="1550" spc="-1" strike="noStrike">
                <a:solidFill>
                  <a:srgbClr val="1e293b"/>
                </a:solidFill>
                <a:latin typeface="Arial"/>
              </a:rPr>
              <a:t> — 91% within 1000 epochs and holds near 90%, beating baselines' final 3000-epoch scores</a:t>
            </a:r>
            <a:endParaRPr b="0" lang="en-US" sz="1550" spc="-1" strike="noStrike">
              <a:latin typeface="Arial"/>
            </a:endParaRPr>
          </a:p>
        </p:txBody>
      </p:sp>
      <p:sp>
        <p:nvSpPr>
          <p:cNvPr id="97" name="TextBox 6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5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98" name="TextBox 7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99" name="" descr="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27000">
    <p:fade/>
  </p:transition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indefinite" fill="hold"/>
                                        <p:tgtEl>
                                          <p:spTgt spid="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1"/>
          <p:cNvSpPr/>
          <p:nvPr/>
        </p:nvSpPr>
        <p:spPr>
          <a:xfrm>
            <a:off x="567000" y="311040"/>
            <a:ext cx="100580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RESULTS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01" name="TextBox 2"/>
          <p:cNvSpPr/>
          <p:nvPr/>
        </p:nvSpPr>
        <p:spPr>
          <a:xfrm>
            <a:off x="548640" y="60336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Real robot — Franka Research 3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102" name="Rectangle 3"/>
          <p:cNvSpPr/>
          <p:nvPr/>
        </p:nvSpPr>
        <p:spPr>
          <a:xfrm>
            <a:off x="585360" y="13168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3" name="TextBox 4"/>
          <p:cNvSpPr/>
          <p:nvPr/>
        </p:nvSpPr>
        <p:spPr>
          <a:xfrm>
            <a:off x="567000" y="2293200"/>
            <a:ext cx="146268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0f3d3a"/>
                </a:solidFill>
                <a:latin typeface="Arial"/>
              </a:rPr>
              <a:t>LeaP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04" name="Rounded Rectangle 5"/>
          <p:cNvSpPr/>
          <p:nvPr/>
        </p:nvSpPr>
        <p:spPr>
          <a:xfrm>
            <a:off x="2139840" y="2227680"/>
            <a:ext cx="1316520" cy="475200"/>
          </a:xfrm>
          <a:prstGeom prst="roundRec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5" name="TextBox 6"/>
          <p:cNvSpPr/>
          <p:nvPr/>
        </p:nvSpPr>
        <p:spPr>
          <a:xfrm>
            <a:off x="3511440" y="2293200"/>
            <a:ext cx="63972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0f766e"/>
                </a:solidFill>
                <a:latin typeface="Arial"/>
              </a:rPr>
              <a:t>80.0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06" name="TextBox 7"/>
          <p:cNvSpPr/>
          <p:nvPr/>
        </p:nvSpPr>
        <p:spPr>
          <a:xfrm>
            <a:off x="567000" y="2951640"/>
            <a:ext cx="146268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A2A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07" name="Rounded Rectangle 8"/>
          <p:cNvSpPr/>
          <p:nvPr/>
        </p:nvSpPr>
        <p:spPr>
          <a:xfrm>
            <a:off x="2139840" y="2885760"/>
            <a:ext cx="1123920" cy="47520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8" name="TextBox 9"/>
          <p:cNvSpPr/>
          <p:nvPr/>
        </p:nvSpPr>
        <p:spPr>
          <a:xfrm>
            <a:off x="3318840" y="2951640"/>
            <a:ext cx="63972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68.3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09" name="TextBox 10"/>
          <p:cNvSpPr/>
          <p:nvPr/>
        </p:nvSpPr>
        <p:spPr>
          <a:xfrm>
            <a:off x="567000" y="3610080"/>
            <a:ext cx="146268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VITA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10" name="Rounded Rectangle 11"/>
          <p:cNvSpPr/>
          <p:nvPr/>
        </p:nvSpPr>
        <p:spPr>
          <a:xfrm>
            <a:off x="2139840" y="3544200"/>
            <a:ext cx="932760" cy="47520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" name="TextBox 12"/>
          <p:cNvSpPr/>
          <p:nvPr/>
        </p:nvSpPr>
        <p:spPr>
          <a:xfrm>
            <a:off x="3127680" y="3610080"/>
            <a:ext cx="63972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56.7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12" name="TextBox 13"/>
          <p:cNvSpPr/>
          <p:nvPr/>
        </p:nvSpPr>
        <p:spPr>
          <a:xfrm>
            <a:off x="567000" y="4268520"/>
            <a:ext cx="146268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NoPrior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13" name="Rounded Rectangle 14"/>
          <p:cNvSpPr/>
          <p:nvPr/>
        </p:nvSpPr>
        <p:spPr>
          <a:xfrm>
            <a:off x="2139840" y="4202640"/>
            <a:ext cx="768240" cy="47520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" name="TextBox 15"/>
          <p:cNvSpPr/>
          <p:nvPr/>
        </p:nvSpPr>
        <p:spPr>
          <a:xfrm>
            <a:off x="2963160" y="4268520"/>
            <a:ext cx="639720" cy="33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600" spc="-1" strike="noStrike">
                <a:solidFill>
                  <a:srgbClr val="64748b"/>
                </a:solidFill>
                <a:latin typeface="Arial"/>
              </a:rPr>
              <a:t>46.7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15" name="TextBox 16"/>
          <p:cNvSpPr/>
          <p:nvPr/>
        </p:nvSpPr>
        <p:spPr>
          <a:xfrm>
            <a:off x="567000" y="5029200"/>
            <a:ext cx="3748680" cy="58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400"/>
              </a:spcAft>
              <a:buNone/>
            </a:pPr>
            <a:r>
              <a:rPr b="1" lang="en-US" sz="1600" spc="-1" strike="noStrike">
                <a:solidFill>
                  <a:srgbClr val="0f3d3a"/>
                </a:solidFill>
                <a:latin typeface="Arial"/>
              </a:rPr>
              <a:t>+11.7 / +23.3 / +33.3 pp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over A2A / VITA / NoPrior</a:t>
            </a:r>
            <a:endParaRPr b="0" lang="en-US" sz="1300" spc="-1" strike="noStrike">
              <a:latin typeface="Arial"/>
            </a:endParaRPr>
          </a:p>
        </p:txBody>
      </p:sp>
      <p:pic>
        <p:nvPicPr>
          <p:cNvPr id="116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526280" y="1740240"/>
            <a:ext cx="7223400" cy="4062960"/>
          </a:xfrm>
          <a:prstGeom prst="rect">
            <a:avLst/>
          </a:prstGeom>
          <a:ln w="0">
            <a:noFill/>
          </a:ln>
        </p:spPr>
      </p:pic>
      <p:sp>
        <p:nvSpPr>
          <p:cNvPr id="117" name="TextBox 18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6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18" name="TextBox 19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119" name="" descr="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19000">
    <p:fade/>
  </p:transition>
  <p:timing>
    <p:tnLst>
      <p:par>
        <p:cTn id="33" dur="indefinite" restart="never" nodeType="tmRoot">
          <p:childTnLst>
            <p:seq>
              <p:cTn id="34" dur="indefinite" nodeType="mainSeq"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indefinite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9" nodeType="with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indefinite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Box 1"/>
          <p:cNvSpPr/>
          <p:nvPr/>
        </p:nvSpPr>
        <p:spPr>
          <a:xfrm>
            <a:off x="567000" y="311040"/>
            <a:ext cx="100580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ANALYSIS · CORE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21" name="TextBox 2"/>
          <p:cNvSpPr/>
          <p:nvPr/>
        </p:nvSpPr>
        <p:spPr>
          <a:xfrm>
            <a:off x="548640" y="60336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Ablation 1 — prior input: state alone wins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122" name="Rectangle 3"/>
          <p:cNvSpPr/>
          <p:nvPr/>
        </p:nvSpPr>
        <p:spPr>
          <a:xfrm>
            <a:off x="585360" y="13168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3" name="TextBox 4"/>
          <p:cNvSpPr/>
          <p:nvPr/>
        </p:nvSpPr>
        <p:spPr>
          <a:xfrm>
            <a:off x="4572000" y="329040"/>
            <a:ext cx="717768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50" spc="-1" strike="noStrike">
                <a:solidFill>
                  <a:srgbClr val="64748b"/>
                </a:solidFill>
                <a:latin typeface="Arial"/>
              </a:rPr>
              <a:t>All numbers = mean success over 3 tasks  ·  open_laptop · pick_diverse_bottles · handover_block  (n = 3)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124" name="TextBox 5"/>
          <p:cNvSpPr/>
          <p:nvPr/>
        </p:nvSpPr>
        <p:spPr>
          <a:xfrm>
            <a:off x="530280" y="1465200"/>
            <a:ext cx="17827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3d3a"/>
                </a:solidFill>
                <a:latin typeface="Arial"/>
              </a:rPr>
              <a:t>state (LeaP)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25" name="Rounded Rectangle 6"/>
          <p:cNvSpPr/>
          <p:nvPr/>
        </p:nvSpPr>
        <p:spPr>
          <a:xfrm>
            <a:off x="2423160" y="1502280"/>
            <a:ext cx="1910520" cy="145800"/>
          </a:xfrm>
          <a:prstGeom prst="roundRec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" name="TextBox 7"/>
          <p:cNvSpPr/>
          <p:nvPr/>
        </p:nvSpPr>
        <p:spPr>
          <a:xfrm>
            <a:off x="4389120" y="146520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85.3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27" name="TextBox 8"/>
          <p:cNvSpPr/>
          <p:nvPr/>
        </p:nvSpPr>
        <p:spPr>
          <a:xfrm>
            <a:off x="530280" y="1794600"/>
            <a:ext cx="17827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v+s (FiLM)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28" name="Rounded Rectangle 9"/>
          <p:cNvSpPr/>
          <p:nvPr/>
        </p:nvSpPr>
        <p:spPr>
          <a:xfrm>
            <a:off x="2423160" y="1831680"/>
            <a:ext cx="1574640" cy="14580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9" name="TextBox 10"/>
          <p:cNvSpPr/>
          <p:nvPr/>
        </p:nvSpPr>
        <p:spPr>
          <a:xfrm>
            <a:off x="4052880" y="179460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70.3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0" name="TextBox 11"/>
          <p:cNvSpPr/>
          <p:nvPr/>
        </p:nvSpPr>
        <p:spPr>
          <a:xfrm>
            <a:off x="530280" y="2123640"/>
            <a:ext cx="17827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v+s (MLP)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1" name="Rounded Rectangle 12"/>
          <p:cNvSpPr/>
          <p:nvPr/>
        </p:nvSpPr>
        <p:spPr>
          <a:xfrm>
            <a:off x="2423160" y="2160720"/>
            <a:ext cx="1552320" cy="14580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2" name="TextBox 13"/>
          <p:cNvSpPr/>
          <p:nvPr/>
        </p:nvSpPr>
        <p:spPr>
          <a:xfrm>
            <a:off x="4030560" y="212364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69.3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3" name="TextBox 14"/>
          <p:cNvSpPr/>
          <p:nvPr/>
        </p:nvSpPr>
        <p:spPr>
          <a:xfrm>
            <a:off x="530280" y="2452680"/>
            <a:ext cx="17827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vision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4" name="Rounded Rectangle 15"/>
          <p:cNvSpPr/>
          <p:nvPr/>
        </p:nvSpPr>
        <p:spPr>
          <a:xfrm>
            <a:off x="2423160" y="2490120"/>
            <a:ext cx="1478160" cy="14580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5" name="TextBox 16"/>
          <p:cNvSpPr/>
          <p:nvPr/>
        </p:nvSpPr>
        <p:spPr>
          <a:xfrm>
            <a:off x="3956760" y="245268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66.0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6" name="TextBox 17"/>
          <p:cNvSpPr/>
          <p:nvPr/>
        </p:nvSpPr>
        <p:spPr>
          <a:xfrm>
            <a:off x="530280" y="2782080"/>
            <a:ext cx="178272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v+s (X-attn)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7" name="Rounded Rectangle 18"/>
          <p:cNvSpPr/>
          <p:nvPr/>
        </p:nvSpPr>
        <p:spPr>
          <a:xfrm>
            <a:off x="2423160" y="2819160"/>
            <a:ext cx="1328040" cy="14580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8" name="TextBox 19"/>
          <p:cNvSpPr/>
          <p:nvPr/>
        </p:nvSpPr>
        <p:spPr>
          <a:xfrm>
            <a:off x="3806640" y="278208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59.3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39" name="TextBox 20"/>
          <p:cNvSpPr/>
          <p:nvPr/>
        </p:nvSpPr>
        <p:spPr>
          <a:xfrm>
            <a:off x="5440680" y="1508760"/>
            <a:ext cx="6309000" cy="142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799"/>
              </a:spcAft>
              <a:buNone/>
            </a:pPr>
            <a:r>
              <a:rPr b="1" lang="en-US" sz="1800" spc="-1" strike="noStrike">
                <a:solidFill>
                  <a:srgbClr val="0f3d3a"/>
                </a:solidFill>
                <a:latin typeface="Arial"/>
              </a:rPr>
              <a:t>Conditioning the prior on proprioceptive state alone is best — 85.3%.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500" spc="-1" strike="noStrike">
                <a:solidFill>
                  <a:srgbClr val="64748b"/>
                </a:solidFill>
                <a:latin typeface="Arial"/>
              </a:rPr>
              <a:t>Routing vision into the prior hurts by 15–26 pp; vision is left to the generator's full conditioning. The PCA below shows why: only the state column lands its samples on the target, while vision variants drift away.</a:t>
            </a:r>
            <a:endParaRPr b="0" lang="en-US" sz="1500" spc="-1" strike="noStrike">
              <a:latin typeface="Arial"/>
            </a:endParaRPr>
          </a:p>
        </p:txBody>
      </p:sp>
      <p:pic>
        <p:nvPicPr>
          <p:cNvPr id="140" name="Picture 21" descr="fig_pca_hi.png"/>
          <p:cNvPicPr/>
          <p:nvPr/>
        </p:nvPicPr>
        <p:blipFill>
          <a:blip r:embed="rId1"/>
          <a:stretch/>
        </p:blipFill>
        <p:spPr>
          <a:xfrm>
            <a:off x="539280" y="3520440"/>
            <a:ext cx="11082600" cy="2514240"/>
          </a:xfrm>
          <a:prstGeom prst="rect">
            <a:avLst/>
          </a:prstGeom>
          <a:ln w="0">
            <a:noFill/>
          </a:ln>
        </p:spPr>
      </p:pic>
      <p:sp>
        <p:nvSpPr>
          <p:cNvPr id="141" name="TextBox 22"/>
          <p:cNvSpPr/>
          <p:nvPr/>
        </p:nvSpPr>
        <p:spPr>
          <a:xfrm>
            <a:off x="457200" y="6053400"/>
            <a:ext cx="11246760" cy="27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200" spc="-1" strike="noStrike">
                <a:solidFill>
                  <a:srgbClr val="64748b"/>
                </a:solidFill>
                <a:latin typeface="Arial"/>
              </a:rPr>
              <a:t>Source samples (•) vs. one target action (★), K=200 per variant — state-only clusters on the target; vision variants drift away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2" name="TextBox 23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7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43" name="TextBox 24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144" name="" descr="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20000">
    <p:fade/>
  </p:transition>
  <p:timing>
    <p:tnLst>
      <p:par>
        <p:cTn id="41" dur="indefinite" restart="never" nodeType="tmRoot">
          <p:childTnLst>
            <p:seq>
              <p:cTn id="42" dur="indefinite" nodeType="mainSeq"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indefinite" fill="hold"/>
                                        <p:tgtEl>
                                          <p:spTgt spid="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"/>
          <p:cNvSpPr/>
          <p:nvPr/>
        </p:nvSpPr>
        <p:spPr>
          <a:xfrm>
            <a:off x="567000" y="311040"/>
            <a:ext cx="100580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ANALYSIS · CORE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46" name="TextBox 2"/>
          <p:cNvSpPr/>
          <p:nvPr/>
        </p:nvSpPr>
        <p:spPr>
          <a:xfrm>
            <a:off x="548640" y="60336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Ablation 2 — parameterization: learn the variance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147" name="Rectangle 3"/>
          <p:cNvSpPr/>
          <p:nvPr/>
        </p:nvSpPr>
        <p:spPr>
          <a:xfrm>
            <a:off x="585360" y="13168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8" name="TextBox 4"/>
          <p:cNvSpPr/>
          <p:nvPr/>
        </p:nvSpPr>
        <p:spPr>
          <a:xfrm>
            <a:off x="4572000" y="329040"/>
            <a:ext cx="717768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50" spc="-1" strike="noStrike">
                <a:solidFill>
                  <a:srgbClr val="64748b"/>
                </a:solidFill>
                <a:latin typeface="Arial"/>
              </a:rPr>
              <a:t>All numbers = mean success over 3 tasks  ·  open_laptop · pick_diverse_bottles · handover_block  (n = 3)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149" name="TextBox 5"/>
          <p:cNvSpPr/>
          <p:nvPr/>
        </p:nvSpPr>
        <p:spPr>
          <a:xfrm>
            <a:off x="530280" y="1446120"/>
            <a:ext cx="17827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250" spc="-1" strike="noStrike">
                <a:solidFill>
                  <a:srgbClr val="0f3d3a"/>
                </a:solidFill>
                <a:latin typeface="Arial"/>
              </a:rPr>
              <a:t>μ + σ² (LeaP)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0" name="Rounded Rectangle 6"/>
          <p:cNvSpPr/>
          <p:nvPr/>
        </p:nvSpPr>
        <p:spPr>
          <a:xfrm>
            <a:off x="2423160" y="1496880"/>
            <a:ext cx="1910520" cy="100080"/>
          </a:xfrm>
          <a:prstGeom prst="roundRec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1" name="TextBox 7"/>
          <p:cNvSpPr/>
          <p:nvPr/>
        </p:nvSpPr>
        <p:spPr>
          <a:xfrm>
            <a:off x="4389120" y="1446120"/>
            <a:ext cx="54828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250" spc="-1" strike="noStrike">
                <a:solidFill>
                  <a:srgbClr val="0f766e"/>
                </a:solidFill>
                <a:latin typeface="Arial"/>
              </a:rPr>
              <a:t>85.3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2" name="TextBox 8"/>
          <p:cNvSpPr/>
          <p:nvPr/>
        </p:nvSpPr>
        <p:spPr>
          <a:xfrm>
            <a:off x="530280" y="1729800"/>
            <a:ext cx="17827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μ + full Σ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3" name="Rounded Rectangle 9"/>
          <p:cNvSpPr/>
          <p:nvPr/>
        </p:nvSpPr>
        <p:spPr>
          <a:xfrm>
            <a:off x="2423160" y="1780560"/>
            <a:ext cx="1785240" cy="10008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4" name="TextBox 10"/>
          <p:cNvSpPr/>
          <p:nvPr/>
        </p:nvSpPr>
        <p:spPr>
          <a:xfrm>
            <a:off x="4263480" y="1729800"/>
            <a:ext cx="54828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79.7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5" name="TextBox 11"/>
          <p:cNvSpPr/>
          <p:nvPr/>
        </p:nvSpPr>
        <p:spPr>
          <a:xfrm>
            <a:off x="530280" y="2013120"/>
            <a:ext cx="17827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GMM (k=8)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6" name="Rounded Rectangle 12"/>
          <p:cNvSpPr/>
          <p:nvPr/>
        </p:nvSpPr>
        <p:spPr>
          <a:xfrm>
            <a:off x="2423160" y="2063880"/>
            <a:ext cx="1762920" cy="10008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7" name="TextBox 13"/>
          <p:cNvSpPr/>
          <p:nvPr/>
        </p:nvSpPr>
        <p:spPr>
          <a:xfrm>
            <a:off x="4241160" y="2013120"/>
            <a:ext cx="54828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78.7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8" name="TextBox 14"/>
          <p:cNvSpPr/>
          <p:nvPr/>
        </p:nvSpPr>
        <p:spPr>
          <a:xfrm>
            <a:off x="530280" y="2296440"/>
            <a:ext cx="17827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only μ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59" name="Rounded Rectangle 15"/>
          <p:cNvSpPr/>
          <p:nvPr/>
        </p:nvSpPr>
        <p:spPr>
          <a:xfrm>
            <a:off x="2423160" y="2347200"/>
            <a:ext cx="1747080" cy="10008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0" name="TextBox 16"/>
          <p:cNvSpPr/>
          <p:nvPr/>
        </p:nvSpPr>
        <p:spPr>
          <a:xfrm>
            <a:off x="4225320" y="2296440"/>
            <a:ext cx="54828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78.0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61" name="TextBox 17"/>
          <p:cNvSpPr/>
          <p:nvPr/>
        </p:nvSpPr>
        <p:spPr>
          <a:xfrm>
            <a:off x="530280" y="2580120"/>
            <a:ext cx="17827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MSE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62" name="Rounded Rectangle 18"/>
          <p:cNvSpPr/>
          <p:nvPr/>
        </p:nvSpPr>
        <p:spPr>
          <a:xfrm>
            <a:off x="2423160" y="2630880"/>
            <a:ext cx="1673280" cy="10008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3" name="TextBox 19"/>
          <p:cNvSpPr/>
          <p:nvPr/>
        </p:nvSpPr>
        <p:spPr>
          <a:xfrm>
            <a:off x="4151520" y="2580120"/>
            <a:ext cx="54828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74.7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64" name="TextBox 20"/>
          <p:cNvSpPr/>
          <p:nvPr/>
        </p:nvSpPr>
        <p:spPr>
          <a:xfrm>
            <a:off x="530280" y="2863440"/>
            <a:ext cx="17827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μ + fixed σ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65" name="Rounded Rectangle 21"/>
          <p:cNvSpPr/>
          <p:nvPr/>
        </p:nvSpPr>
        <p:spPr>
          <a:xfrm>
            <a:off x="2423160" y="2914200"/>
            <a:ext cx="1404360" cy="10008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6" name="TextBox 22"/>
          <p:cNvSpPr/>
          <p:nvPr/>
        </p:nvSpPr>
        <p:spPr>
          <a:xfrm>
            <a:off x="3882600" y="2863440"/>
            <a:ext cx="54828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62.7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67" name="TextBox 23"/>
          <p:cNvSpPr/>
          <p:nvPr/>
        </p:nvSpPr>
        <p:spPr>
          <a:xfrm>
            <a:off x="530280" y="3147120"/>
            <a:ext cx="178272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no prior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68" name="Rounded Rectangle 24"/>
          <p:cNvSpPr/>
          <p:nvPr/>
        </p:nvSpPr>
        <p:spPr>
          <a:xfrm>
            <a:off x="2423160" y="3197880"/>
            <a:ext cx="1068120" cy="10008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9" name="TextBox 25"/>
          <p:cNvSpPr/>
          <p:nvPr/>
        </p:nvSpPr>
        <p:spPr>
          <a:xfrm>
            <a:off x="3546720" y="3147120"/>
            <a:ext cx="548280" cy="27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250" spc="-1" strike="noStrike">
                <a:solidFill>
                  <a:srgbClr val="64748b"/>
                </a:solidFill>
                <a:latin typeface="Arial"/>
              </a:rPr>
              <a:t>47.7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170" name="TextBox 26"/>
          <p:cNvSpPr/>
          <p:nvPr/>
        </p:nvSpPr>
        <p:spPr>
          <a:xfrm>
            <a:off x="5440680" y="1463040"/>
            <a:ext cx="6309000" cy="115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799"/>
              </a:spcAft>
              <a:buNone/>
            </a:pPr>
            <a:r>
              <a:rPr b="1" lang="en-US" sz="1800" spc="-1" strike="noStrike">
                <a:solidFill>
                  <a:srgbClr val="0f3d3a"/>
                </a:solidFill>
                <a:latin typeface="Arial"/>
              </a:rPr>
              <a:t>μ + fixed σ falls 15.3 pp below only-μ.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500" spc="-1" strike="noStrike">
                <a:solidFill>
                  <a:srgbClr val="64748b"/>
                </a:solidFill>
                <a:latin typeface="Arial"/>
              </a:rPr>
              <a:t>The lever is state-adaptive uncertainty — not raw expressivity (full Σ, GMM don't help) and not stochasticity alone. The PCA below: LeaP stays tight on the target, others spread or shift away.</a:t>
            </a:r>
            <a:endParaRPr b="0" lang="en-US" sz="1500" spc="-1" strike="noStrike">
              <a:latin typeface="Arial"/>
            </a:endParaRPr>
          </a:p>
        </p:txBody>
      </p:sp>
      <p:pic>
        <p:nvPicPr>
          <p:cNvPr id="171" name="Picture 27" descr="fig_form_hi.png"/>
          <p:cNvPicPr/>
          <p:nvPr/>
        </p:nvPicPr>
        <p:blipFill>
          <a:blip r:embed="rId1"/>
          <a:stretch/>
        </p:blipFill>
        <p:spPr>
          <a:xfrm>
            <a:off x="457200" y="3611880"/>
            <a:ext cx="11246760" cy="2025360"/>
          </a:xfrm>
          <a:prstGeom prst="rect">
            <a:avLst/>
          </a:prstGeom>
          <a:ln w="0">
            <a:noFill/>
          </a:ln>
        </p:spPr>
      </p:pic>
      <p:sp>
        <p:nvSpPr>
          <p:cNvPr id="172" name="TextBox 28"/>
          <p:cNvSpPr/>
          <p:nvPr/>
        </p:nvSpPr>
        <p:spPr>
          <a:xfrm>
            <a:off x="457200" y="5989320"/>
            <a:ext cx="1124676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50" spc="-1" strike="noStrike">
                <a:solidFill>
                  <a:srgbClr val="64748b"/>
                </a:solidFill>
                <a:latin typeface="Arial"/>
              </a:rPr>
              <a:t>Source samples (•) vs. target action (★) per parameterization — LeaP (NLL) is centered &amp; compact; fixed-variance / higher-capacity variants spread or shift away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173" name="TextBox 29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8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74" name="TextBox 30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175" name="" descr="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30000">
    <p:fade/>
  </p:transition>
  <p:timing>
    <p:tnLst>
      <p:par>
        <p:cTn id="47" dur="indefinite" restart="never" nodeType="tmRoot">
          <p:childTnLst>
            <p:seq>
              <p:cTn id="48" dur="indefinite" nodeType="mainSeq"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indefinite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extBox 1"/>
          <p:cNvSpPr/>
          <p:nvPr/>
        </p:nvSpPr>
        <p:spPr>
          <a:xfrm>
            <a:off x="567000" y="311040"/>
            <a:ext cx="1005804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ANALYSIS · CORE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77" name="TextBox 2"/>
          <p:cNvSpPr/>
          <p:nvPr/>
        </p:nvSpPr>
        <p:spPr>
          <a:xfrm>
            <a:off x="548640" y="60336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Ablation 3 &amp; 4 — supervision and generality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178" name="Rectangle 3"/>
          <p:cNvSpPr/>
          <p:nvPr/>
        </p:nvSpPr>
        <p:spPr>
          <a:xfrm>
            <a:off x="585360" y="13168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9" name="TextBox 4"/>
          <p:cNvSpPr/>
          <p:nvPr/>
        </p:nvSpPr>
        <p:spPr>
          <a:xfrm>
            <a:off x="4572000" y="329040"/>
            <a:ext cx="717768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50" spc="-1" strike="noStrike">
                <a:solidFill>
                  <a:srgbClr val="64748b"/>
                </a:solidFill>
                <a:latin typeface="Arial"/>
              </a:rPr>
              <a:t>All numbers = mean success over 3 tasks  ·  open_laptop · pick_diverse_bottles · handover_block  (n = 3)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180" name="TextBox 5"/>
          <p:cNvSpPr/>
          <p:nvPr/>
        </p:nvSpPr>
        <p:spPr>
          <a:xfrm>
            <a:off x="502920" y="1794600"/>
            <a:ext cx="205704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3d3a"/>
                </a:solidFill>
                <a:latin typeface="Arial"/>
              </a:rPr>
              <a:t>Full (LeaP)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1" name="Rounded Rectangle 6"/>
          <p:cNvSpPr/>
          <p:nvPr/>
        </p:nvSpPr>
        <p:spPr>
          <a:xfrm>
            <a:off x="2670120" y="1824480"/>
            <a:ext cx="2222640" cy="164160"/>
          </a:xfrm>
          <a:prstGeom prst="roundRec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2" name="TextBox 7"/>
          <p:cNvSpPr/>
          <p:nvPr/>
        </p:nvSpPr>
        <p:spPr>
          <a:xfrm>
            <a:off x="4947840" y="179460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85.3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3" name="TextBox 8"/>
          <p:cNvSpPr/>
          <p:nvPr/>
        </p:nvSpPr>
        <p:spPr>
          <a:xfrm>
            <a:off x="502920" y="2142000"/>
            <a:ext cx="205704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w/o L_align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4" name="Rounded Rectangle 9"/>
          <p:cNvSpPr/>
          <p:nvPr/>
        </p:nvSpPr>
        <p:spPr>
          <a:xfrm>
            <a:off x="2670120" y="2172240"/>
            <a:ext cx="1946520" cy="16416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5" name="TextBox 10"/>
          <p:cNvSpPr/>
          <p:nvPr/>
        </p:nvSpPr>
        <p:spPr>
          <a:xfrm>
            <a:off x="4671720" y="214200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74.7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6" name="TextBox 11"/>
          <p:cNvSpPr/>
          <p:nvPr/>
        </p:nvSpPr>
        <p:spPr>
          <a:xfrm>
            <a:off x="502920" y="2489760"/>
            <a:ext cx="205704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w/o L_NLL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7" name="Rounded Rectangle 12"/>
          <p:cNvSpPr/>
          <p:nvPr/>
        </p:nvSpPr>
        <p:spPr>
          <a:xfrm>
            <a:off x="2670120" y="2519640"/>
            <a:ext cx="1936080" cy="16416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8" name="TextBox 13"/>
          <p:cNvSpPr/>
          <p:nvPr/>
        </p:nvSpPr>
        <p:spPr>
          <a:xfrm>
            <a:off x="4661280" y="248976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74.3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9" name="TextBox 14"/>
          <p:cNvSpPr/>
          <p:nvPr/>
        </p:nvSpPr>
        <p:spPr>
          <a:xfrm>
            <a:off x="502920" y="2837160"/>
            <a:ext cx="205704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w/o both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0" name="Rounded Rectangle 15"/>
          <p:cNvSpPr/>
          <p:nvPr/>
        </p:nvSpPr>
        <p:spPr>
          <a:xfrm>
            <a:off x="2670120" y="2867040"/>
            <a:ext cx="1555560" cy="16416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1" name="TextBox 16"/>
          <p:cNvSpPr/>
          <p:nvPr/>
        </p:nvSpPr>
        <p:spPr>
          <a:xfrm>
            <a:off x="4280760" y="283716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59.7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2" name="TextBox 17"/>
          <p:cNvSpPr/>
          <p:nvPr/>
        </p:nvSpPr>
        <p:spPr>
          <a:xfrm>
            <a:off x="502920" y="3184560"/>
            <a:ext cx="205704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exec μ directly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3" name="Rounded Rectangle 18"/>
          <p:cNvSpPr/>
          <p:nvPr/>
        </p:nvSpPr>
        <p:spPr>
          <a:xfrm>
            <a:off x="2670120" y="3214440"/>
            <a:ext cx="36360" cy="16416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4" name="TextBox 19"/>
          <p:cNvSpPr/>
          <p:nvPr/>
        </p:nvSpPr>
        <p:spPr>
          <a:xfrm>
            <a:off x="2761560" y="318456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0.0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5" name="TextBox 20"/>
          <p:cNvSpPr/>
          <p:nvPr/>
        </p:nvSpPr>
        <p:spPr>
          <a:xfrm>
            <a:off x="502920" y="3611880"/>
            <a:ext cx="530316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Each loss matters: −~11 pp each · execute μ directly → 0% (the prior seeds, never acts).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6" name="Rectangle 21"/>
          <p:cNvSpPr/>
          <p:nvPr/>
        </p:nvSpPr>
        <p:spPr>
          <a:xfrm>
            <a:off x="5897880" y="1417320"/>
            <a:ext cx="18720" cy="2742840"/>
          </a:xfrm>
          <a:prstGeom prst="rect">
            <a:avLst/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" name="TextBox 22"/>
          <p:cNvSpPr/>
          <p:nvPr/>
        </p:nvSpPr>
        <p:spPr>
          <a:xfrm>
            <a:off x="6309360" y="1371600"/>
            <a:ext cx="5486040" cy="29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350" spc="-1" strike="noStrike">
                <a:solidFill>
                  <a:srgbClr val="64748b"/>
                </a:solidFill>
                <a:latin typeface="Arial"/>
              </a:rPr>
              <a:t>Same prior, other generators</a:t>
            </a:r>
            <a:endParaRPr b="0" lang="en-US" sz="1350" spc="-1" strike="noStrike">
              <a:latin typeface="Arial"/>
            </a:endParaRPr>
          </a:p>
        </p:txBody>
      </p:sp>
      <p:sp>
        <p:nvSpPr>
          <p:cNvPr id="198" name="TextBox 23"/>
          <p:cNvSpPr/>
          <p:nvPr/>
        </p:nvSpPr>
        <p:spPr>
          <a:xfrm>
            <a:off x="6309360" y="1849320"/>
            <a:ext cx="21484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3d3a"/>
                </a:solidFill>
                <a:latin typeface="Arial"/>
              </a:rPr>
              <a:t>FM + LeaP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9" name="Rounded Rectangle 24"/>
          <p:cNvSpPr/>
          <p:nvPr/>
        </p:nvSpPr>
        <p:spPr>
          <a:xfrm>
            <a:off x="8568000" y="1837800"/>
            <a:ext cx="2300760" cy="273960"/>
          </a:xfrm>
          <a:prstGeom prst="roundRec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0" name="TextBox 25"/>
          <p:cNvSpPr/>
          <p:nvPr/>
        </p:nvSpPr>
        <p:spPr>
          <a:xfrm>
            <a:off x="10923840" y="184932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85.3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1" name="TextBox 26"/>
          <p:cNvSpPr/>
          <p:nvPr/>
        </p:nvSpPr>
        <p:spPr>
          <a:xfrm>
            <a:off x="6309360" y="2306520"/>
            <a:ext cx="21484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FM (no prior)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2" name="Rounded Rectangle 27"/>
          <p:cNvSpPr/>
          <p:nvPr/>
        </p:nvSpPr>
        <p:spPr>
          <a:xfrm>
            <a:off x="8568000" y="2295000"/>
            <a:ext cx="1286280" cy="27396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" name="TextBox 28"/>
          <p:cNvSpPr/>
          <p:nvPr/>
        </p:nvSpPr>
        <p:spPr>
          <a:xfrm>
            <a:off x="9909360" y="230652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47.7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4" name="TextBox 29"/>
          <p:cNvSpPr/>
          <p:nvPr/>
        </p:nvSpPr>
        <p:spPr>
          <a:xfrm>
            <a:off x="6309360" y="2763720"/>
            <a:ext cx="21484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3d3a"/>
                </a:solidFill>
                <a:latin typeface="Arial"/>
              </a:rPr>
              <a:t>Bridge + LeaP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5" name="Rounded Rectangle 30"/>
          <p:cNvSpPr/>
          <p:nvPr/>
        </p:nvSpPr>
        <p:spPr>
          <a:xfrm>
            <a:off x="8568000" y="2752200"/>
            <a:ext cx="2068560" cy="273960"/>
          </a:xfrm>
          <a:prstGeom prst="roundRec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6" name="TextBox 31"/>
          <p:cNvSpPr/>
          <p:nvPr/>
        </p:nvSpPr>
        <p:spPr>
          <a:xfrm>
            <a:off x="10691640" y="276372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76.7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7" name="TextBox 32"/>
          <p:cNvSpPr/>
          <p:nvPr/>
        </p:nvSpPr>
        <p:spPr>
          <a:xfrm>
            <a:off x="6309360" y="3220920"/>
            <a:ext cx="21484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 algn="r"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Bridge (μ)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08" name="Rounded Rectangle 33"/>
          <p:cNvSpPr/>
          <p:nvPr/>
        </p:nvSpPr>
        <p:spPr>
          <a:xfrm>
            <a:off x="8568000" y="3209400"/>
            <a:ext cx="1852920" cy="273960"/>
          </a:xfrm>
          <a:prstGeom prst="roundRect">
            <a:avLst>
              <a:gd name="adj" fmla="val 30000"/>
            </a:avLst>
          </a:prstGeom>
          <a:solidFill>
            <a:srgbClr val="cbd5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" name="TextBox 34"/>
          <p:cNvSpPr/>
          <p:nvPr/>
        </p:nvSpPr>
        <p:spPr>
          <a:xfrm>
            <a:off x="10476000" y="3220920"/>
            <a:ext cx="548280" cy="2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64748b"/>
                </a:solidFill>
                <a:latin typeface="Arial"/>
              </a:rPr>
              <a:t>68.7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10" name="TextBox 35"/>
          <p:cNvSpPr/>
          <p:nvPr/>
        </p:nvSpPr>
        <p:spPr>
          <a:xfrm>
            <a:off x="6309360" y="3611880"/>
            <a:ext cx="544032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1300" spc="-1" strike="noStrike">
                <a:solidFill>
                  <a:srgbClr val="0f766e"/>
                </a:solidFill>
                <a:latin typeface="Arial"/>
              </a:rPr>
              <a:t>+37.6 pp on flow matching · +8.0 pp on a diffusion bridge (already mean-aligned ⇒ isolates the learned variance).</a:t>
            </a:r>
            <a:endParaRPr b="0" lang="en-US" sz="1300" spc="-1" strike="noStrike">
              <a:latin typeface="Arial"/>
            </a:endParaRPr>
          </a:p>
        </p:txBody>
      </p:sp>
      <p:pic>
        <p:nvPicPr>
          <p:cNvPr id="211" name="Picture 36" descr="fig_sup_hi.png"/>
          <p:cNvPicPr/>
          <p:nvPr/>
        </p:nvPicPr>
        <p:blipFill>
          <a:blip r:embed="rId1"/>
          <a:stretch/>
        </p:blipFill>
        <p:spPr>
          <a:xfrm>
            <a:off x="3083040" y="4297680"/>
            <a:ext cx="5995440" cy="1691280"/>
          </a:xfrm>
          <a:prstGeom prst="rect">
            <a:avLst/>
          </a:prstGeom>
          <a:ln w="0">
            <a:noFill/>
          </a:ln>
        </p:spPr>
      </p:pic>
      <p:sp>
        <p:nvSpPr>
          <p:cNvPr id="212" name="TextBox 37"/>
          <p:cNvSpPr/>
          <p:nvPr/>
        </p:nvSpPr>
        <p:spPr>
          <a:xfrm>
            <a:off x="457200" y="6035040"/>
            <a:ext cx="1124676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50" spc="-1" strike="noStrike">
                <a:solidFill>
                  <a:srgbClr val="64748b"/>
                </a:solidFill>
                <a:latin typeface="Arial"/>
              </a:rPr>
              <a:t>Source geometry per supervision variant: Full (LeaP) tight on the target ★; w/o L_align broadens; w/o L_NLL collapses to a point far away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213" name="TextBox 38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9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14" name="TextBox 39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215" name="" descr="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30000">
    <p:fade/>
  </p:transition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indefinite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Box 1"/>
          <p:cNvSpPr/>
          <p:nvPr/>
        </p:nvSpPr>
        <p:spPr>
          <a:xfrm>
            <a:off x="548640" y="384120"/>
            <a:ext cx="1106388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1" lang="en-US" sz="2900" spc="-1" strike="noStrike">
                <a:solidFill>
                  <a:srgbClr val="0f3d3a"/>
                </a:solidFill>
                <a:latin typeface="Arial"/>
              </a:rPr>
              <a:t>Conclusion</a:t>
            </a:r>
            <a:endParaRPr b="0" lang="en-US" sz="2900" spc="-1" strike="noStrike">
              <a:latin typeface="Arial"/>
            </a:endParaRPr>
          </a:p>
        </p:txBody>
      </p:sp>
      <p:sp>
        <p:nvSpPr>
          <p:cNvPr id="217" name="Rectangle 2"/>
          <p:cNvSpPr/>
          <p:nvPr/>
        </p:nvSpPr>
        <p:spPr>
          <a:xfrm>
            <a:off x="585360" y="1097280"/>
            <a:ext cx="1371240" cy="37800"/>
          </a:xfrm>
          <a:prstGeom prst="rect">
            <a:avLst/>
          </a:prstGeom>
          <a:solidFill>
            <a:srgbClr val="0f766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8" name="TextBox 3"/>
          <p:cNvSpPr/>
          <p:nvPr/>
        </p:nvSpPr>
        <p:spPr>
          <a:xfrm>
            <a:off x="822960" y="1965960"/>
            <a:ext cx="10515240" cy="229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2401"/>
              </a:spcAft>
              <a:buNone/>
            </a:pPr>
            <a:r>
              <a:rPr b="1" lang="en-US" sz="2100" spc="-1" strike="noStrike">
                <a:solidFill>
                  <a:srgbClr val="0f3d3a"/>
                </a:solidFill>
                <a:latin typeface="Arial"/>
              </a:rPr>
              <a:t>—  </a:t>
            </a:r>
            <a:r>
              <a:rPr b="1" lang="en-US" sz="2100" spc="-1" strike="noStrike">
                <a:solidFill>
                  <a:srgbClr val="0f3d3a"/>
                </a:solidFill>
                <a:latin typeface="Arial"/>
              </a:rPr>
              <a:t>LeaP turns the start of action generation into a learnable, proprioception-conditioned distribution — generator &amp; solver unchanged</a:t>
            </a:r>
            <a:endParaRPr b="0" lang="en-US" sz="21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401"/>
              </a:spcAft>
              <a:buNone/>
            </a:pPr>
            <a:r>
              <a:rPr b="0" lang="en-US" sz="2100" spc="-1" strike="noStrike">
                <a:solidFill>
                  <a:srgbClr val="1e293b"/>
                </a:solidFill>
                <a:latin typeface="Arial"/>
              </a:rPr>
              <a:t>—  </a:t>
            </a:r>
            <a:r>
              <a:rPr b="0" lang="en-US" sz="2100" spc="-1" strike="noStrike">
                <a:solidFill>
                  <a:srgbClr val="1e293b"/>
                </a:solidFill>
                <a:latin typeface="Arial"/>
              </a:rPr>
              <a:t>Helps in both simulation and the real world; transfers across generator families</a:t>
            </a:r>
            <a:endParaRPr b="0" lang="en-US" sz="21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2401"/>
              </a:spcAft>
              <a:buNone/>
            </a:pPr>
            <a:r>
              <a:rPr b="1" lang="en-US" sz="2100" spc="-1" strike="noStrike">
                <a:solidFill>
                  <a:srgbClr val="0f766e"/>
                </a:solidFill>
                <a:latin typeface="Arial"/>
              </a:rPr>
              <a:t>—  </a:t>
            </a:r>
            <a:r>
              <a:rPr b="1" lang="en-US" sz="2100" spc="-1" strike="noStrike">
                <a:solidFill>
                  <a:srgbClr val="0f766e"/>
                </a:solidFill>
                <a:latin typeface="Arial"/>
              </a:rPr>
              <a:t>Where action generation begins is a reusable design axis — complementary to generative dynamics</a:t>
            </a:r>
            <a:endParaRPr b="0" lang="en-US" sz="2100" spc="-1" strike="noStrike">
              <a:latin typeface="Arial"/>
            </a:endParaRPr>
          </a:p>
        </p:txBody>
      </p:sp>
      <p:sp>
        <p:nvSpPr>
          <p:cNvPr id="219" name="TextBox 4"/>
          <p:cNvSpPr/>
          <p:nvPr/>
        </p:nvSpPr>
        <p:spPr>
          <a:xfrm>
            <a:off x="10607040" y="6437520"/>
            <a:ext cx="13712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10 / 11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20" name="TextBox 5"/>
          <p:cNvSpPr/>
          <p:nvPr/>
        </p:nvSpPr>
        <p:spPr>
          <a:xfrm>
            <a:off x="567000" y="6437520"/>
            <a:ext cx="548604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1100" spc="-1" strike="noStrike">
                <a:solidFill>
                  <a:srgbClr val="64748b"/>
                </a:solidFill>
                <a:latin typeface="Arial"/>
              </a:rPr>
              <a:t>LeaP · CoRL 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221" name="" descr="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21000">
    <p:fade/>
  </p:transition>
  <p:timing>
    <p:tnLst>
      <p:par>
        <p:cTn id="59" dur="indefinite" restart="never" nodeType="tmRoot">
          <p:childTnLst>
            <p:seq>
              <p:cTn id="60" dur="indefinite" nodeType="mainSeq"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indefinite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Box 1"/>
          <p:cNvSpPr/>
          <p:nvPr/>
        </p:nvSpPr>
        <p:spPr>
          <a:xfrm>
            <a:off x="914400" y="2286000"/>
            <a:ext cx="10359720" cy="134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1001"/>
              </a:spcAft>
              <a:buNone/>
            </a:pPr>
            <a:r>
              <a:rPr b="1" lang="en-US" sz="4800" spc="-1" strike="noStrike">
                <a:solidFill>
                  <a:srgbClr val="0f3d3a"/>
                </a:solidFill>
                <a:latin typeface="Arial"/>
              </a:rPr>
              <a:t>Thank you</a:t>
            </a:r>
            <a:endParaRPr b="0" lang="en-US" sz="4800" spc="-1" strike="noStrike">
              <a:latin typeface="Arial"/>
            </a:endParaRPr>
          </a:p>
          <a:p>
            <a:pPr algn="ctr">
              <a:lnSpc>
                <a:spcPct val="100000"/>
              </a:lnSpc>
              <a:spcAft>
                <a:spcPts val="601"/>
              </a:spcAft>
              <a:buNone/>
            </a:pPr>
            <a:r>
              <a:rPr b="0" lang="en-US" sz="2600" spc="-1" strike="noStrike">
                <a:solidFill>
                  <a:srgbClr val="0f766e"/>
                </a:solidFill>
                <a:latin typeface="Arial"/>
              </a:rPr>
              <a:t>Questions?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223" name="TextBox 2"/>
          <p:cNvSpPr/>
          <p:nvPr/>
        </p:nvSpPr>
        <p:spPr>
          <a:xfrm>
            <a:off x="914400" y="4754880"/>
            <a:ext cx="10359720" cy="3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spcAft>
                <a:spcPts val="400"/>
              </a:spcAft>
              <a:buNone/>
            </a:pPr>
            <a:r>
              <a:rPr b="0" lang="en-US" sz="1500" spc="-1" strike="noStrike">
                <a:solidFill>
                  <a:srgbClr val="64748b"/>
                </a:solidFill>
                <a:latin typeface="Arial"/>
              </a:rPr>
              <a:t>Where Should Action Generation Begin?  ·  LeaP  ·  CoRL 2026</a:t>
            </a:r>
            <a:endParaRPr b="0" lang="en-US" sz="1500" spc="-1" strike="noStrike">
              <a:latin typeface="Arial"/>
            </a:endParaRPr>
          </a:p>
        </p:txBody>
      </p:sp>
      <p:pic>
        <p:nvPicPr>
          <p:cNvPr id="224" name="" descr="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66080" y="182880"/>
            <a:ext cx="273960" cy="310680"/>
          </a:xfrm>
          <a:prstGeom prst="rect">
            <a:avLst/>
          </a:prstGeom>
          <a:ln w="0">
            <a:noFill/>
          </a:ln>
        </p:spPr>
      </p:pic>
    </p:spTree>
  </p:cSld>
  <p:transition advTm="3000">
    <p:fade/>
  </p:transition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indefinite" fill="hold"/>
                                        <p:tgtEl>
                                          <p:spTgt spid="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LibreOffice/7.3.7.2$Linux_X86_64 LibreOffice_project/30$Build-2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2026-06-04T23:16:23Z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